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sldIdLst>
    <p:sldId id="256" r:id="rId2"/>
    <p:sldId id="295" r:id="rId3"/>
    <p:sldId id="324" r:id="rId4"/>
    <p:sldId id="350" r:id="rId5"/>
    <p:sldId id="351" r:id="rId6"/>
    <p:sldId id="352" r:id="rId7"/>
    <p:sldId id="353" r:id="rId8"/>
    <p:sldId id="354" r:id="rId9"/>
    <p:sldId id="356" r:id="rId10"/>
    <p:sldId id="363" r:id="rId11"/>
    <p:sldId id="361" r:id="rId12"/>
    <p:sldId id="358" r:id="rId13"/>
    <p:sldId id="369" r:id="rId14"/>
    <p:sldId id="362" r:id="rId15"/>
    <p:sldId id="364" r:id="rId16"/>
    <p:sldId id="370" r:id="rId17"/>
    <p:sldId id="366" r:id="rId18"/>
    <p:sldId id="371" r:id="rId19"/>
    <p:sldId id="367" r:id="rId20"/>
    <p:sldId id="372" r:id="rId21"/>
    <p:sldId id="373" r:id="rId22"/>
    <p:sldId id="347" r:id="rId23"/>
    <p:sldId id="348" r:id="rId24"/>
    <p:sldId id="349" r:id="rId25"/>
    <p:sldId id="374" r:id="rId26"/>
    <p:sldId id="375" r:id="rId27"/>
    <p:sldId id="376" r:id="rId28"/>
    <p:sldId id="37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6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23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3094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4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96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81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51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6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0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97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5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8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0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36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993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86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powerwerx.com/8-position-powerpole-distribution-bloc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3F712-1159-4FD0-8763-102ED58EC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The FRC Electrical System</a:t>
            </a:r>
            <a:br>
              <a:rPr lang="en-US" dirty="0"/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0E71F-2A5E-472C-BF49-22A152F4B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Jim Wright</a:t>
            </a:r>
          </a:p>
          <a:p>
            <a:r>
              <a:rPr lang="en-US" dirty="0"/>
              <a:t>STEALTH 4089</a:t>
            </a:r>
          </a:p>
        </p:txBody>
      </p:sp>
    </p:spTree>
    <p:extLst>
      <p:ext uri="{BB962C8B-B14F-4D97-AF65-F5344CB8AC3E}">
        <p14:creationId xmlns:p14="http://schemas.microsoft.com/office/powerpoint/2010/main" val="155084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and Positive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600" dirty="0"/>
              <a:t>Out of the battery there are two connections</a:t>
            </a:r>
          </a:p>
          <a:p>
            <a:r>
              <a:rPr lang="en-US" sz="2600" dirty="0"/>
              <a:t>The Positive connection is the “source” of the electricity.</a:t>
            </a:r>
          </a:p>
          <a:p>
            <a:r>
              <a:rPr lang="en-US" sz="2600" dirty="0"/>
              <a:t>The negative connection is the “sink”, and is called the ground.</a:t>
            </a:r>
          </a:p>
          <a:p>
            <a:r>
              <a:rPr lang="en-US" sz="2600" dirty="0"/>
              <a:t>The ground is where to volts measure zero.</a:t>
            </a:r>
          </a:p>
          <a:p>
            <a:r>
              <a:rPr lang="en-US" sz="2600" dirty="0"/>
              <a:t>Like physical work, if a mass is above the ground it have potential energy.</a:t>
            </a:r>
          </a:p>
          <a:p>
            <a:r>
              <a:rPr lang="en-US" sz="2600" dirty="0"/>
              <a:t>If the mass is on the ground it has zero potential energy.</a:t>
            </a:r>
          </a:p>
        </p:txBody>
      </p:sp>
    </p:spTree>
    <p:extLst>
      <p:ext uri="{BB962C8B-B14F-4D97-AF65-F5344CB8AC3E}">
        <p14:creationId xmlns:p14="http://schemas.microsoft.com/office/powerpoint/2010/main" val="2512905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Breakers and fuses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/>
              <a:t>Circuit breakers prevent sorts. </a:t>
            </a:r>
          </a:p>
          <a:p>
            <a:r>
              <a:rPr lang="en-US" sz="2600" dirty="0"/>
              <a:t>They have an amp rating</a:t>
            </a:r>
          </a:p>
          <a:p>
            <a:r>
              <a:rPr lang="en-US" sz="2600" dirty="0"/>
              <a:t>If you pull more amps than the rating the circuit breaker opens and stops the flow of amps.</a:t>
            </a:r>
          </a:p>
          <a:p>
            <a:r>
              <a:rPr lang="en-US" sz="2600" dirty="0"/>
              <a:t>The breakers are temperature sensitive.</a:t>
            </a:r>
          </a:p>
          <a:p>
            <a:r>
              <a:rPr lang="en-US" sz="2600" dirty="0"/>
              <a:t>Every one we will use is “slow acting” which means that if you pull 41 amps through a 40 amp breaker, it will take a long time to open.</a:t>
            </a:r>
          </a:p>
          <a:p>
            <a:r>
              <a:rPr lang="en-US" sz="2600" dirty="0"/>
              <a:t>If you pull 80 amps through a 40 amp breaker, it will open quite fast.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6476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Distribution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BCFE5-DE36-DD36-1AAC-60CE549A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20" y="1376397"/>
            <a:ext cx="2423367" cy="2427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C98240-025C-34D2-54F5-89F157810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42" y="3924149"/>
            <a:ext cx="1911122" cy="1911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84910C-4F2C-2EA3-ACAE-63132406D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656" y="2426657"/>
            <a:ext cx="2212307" cy="2212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8E0B4A-1500-D360-420B-4E531D4C1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041" y="1473062"/>
            <a:ext cx="3007576" cy="3961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707B63-78AC-C61D-1B7B-8E5268CBE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3647" y="1439688"/>
            <a:ext cx="1400530" cy="1400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0CD7B-D3E0-8DCE-87A4-627A664D3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0044" y="3063317"/>
            <a:ext cx="2207736" cy="2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2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Distribution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DE45B-6B8D-62D2-DC29-2672D9526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810" y="1393808"/>
            <a:ext cx="7723762" cy="448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09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Distribution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412952" cy="4195481"/>
          </a:xfrm>
        </p:spPr>
        <p:txBody>
          <a:bodyPr>
            <a:normAutofit/>
          </a:bodyPr>
          <a:lstStyle/>
          <a:p>
            <a:r>
              <a:rPr lang="en-US" sz="2600" dirty="0"/>
              <a:t>Gets the power from the battery to the Distribution </a:t>
            </a:r>
            <a:r>
              <a:rPr lang="en-US" sz="2600" dirty="0" err="1"/>
              <a:t>Thingys</a:t>
            </a:r>
            <a:r>
              <a:rPr lang="en-US" sz="2600" dirty="0"/>
              <a:t>.</a:t>
            </a:r>
          </a:p>
          <a:p>
            <a:r>
              <a:rPr lang="en-US" sz="2600" dirty="0"/>
              <a:t>The Battery is a 12V 18Amp/Hour.  When fully charged its 14V, and while the robot is heavy driving can drop down to 10V.</a:t>
            </a:r>
          </a:p>
          <a:p>
            <a:r>
              <a:rPr lang="en-US" sz="2600" dirty="0"/>
              <a:t>The main breaker is a 120Amp slow acting breaker, which means it can handle short spikes above 120A.  </a:t>
            </a:r>
          </a:p>
          <a:p>
            <a:r>
              <a:rPr lang="en-US" sz="2600" dirty="0"/>
              <a:t>We want the battery to be at 14-13V at the start of the match.</a:t>
            </a:r>
          </a:p>
          <a:p>
            <a:r>
              <a:rPr lang="en-US" sz="2600" dirty="0"/>
              <a:t>We can use either 6 gage or 4 gage wire.  4089 uses 6 gage.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336907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Regulated Secondary Power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54BFB7-E8DE-D770-1F9C-800FF116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191647"/>
            <a:ext cx="1854718" cy="1854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C0F522-A81E-4696-727E-CC47743E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157" y="1519904"/>
            <a:ext cx="2128388" cy="2128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C3D80D-E9AD-8B24-56ED-BDD5E4B5B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609" y="3873803"/>
            <a:ext cx="1847483" cy="1847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1EE-CAE8-430E-8A97-BA336353A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132" y="2796678"/>
            <a:ext cx="2798039" cy="2793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09B2A8-59E8-8E88-1CD6-A9E05489B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8160" y="3721310"/>
            <a:ext cx="2513196" cy="2518172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57DBCD13-2552-B7C9-A507-4A8B83162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1410" y="122844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33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Regulated Secondary Power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2E99D-B0EF-BBBE-F19D-B472C91A2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837" y="1297850"/>
            <a:ext cx="6814278" cy="48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64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Regulated Secondary Power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918"/>
            <a:ext cx="9731465" cy="4195481"/>
          </a:xfrm>
        </p:spPr>
        <p:txBody>
          <a:bodyPr>
            <a:normAutofit/>
          </a:bodyPr>
          <a:lstStyle/>
          <a:p>
            <a:r>
              <a:rPr lang="en-US" sz="2600" dirty="0"/>
              <a:t>The distribution boards have a 12V regulator on them, that even if the main battery power goes under 12V, the regulators will put out 12V power.</a:t>
            </a:r>
          </a:p>
          <a:p>
            <a:r>
              <a:rPr lang="en-US" sz="2600" dirty="0"/>
              <a:t>The fuse ports on the distribution boards can only connect to these devices.</a:t>
            </a:r>
          </a:p>
          <a:p>
            <a:r>
              <a:rPr lang="en-US" sz="2600" dirty="0"/>
              <a:t>Extra Voltage Regulator Modules (VRM) and Pneumatics Modules can be added but only to the Non-Regulated ports.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841546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Power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FA4347-C05F-25F8-3409-23BD793AA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101" y="1257265"/>
            <a:ext cx="2742895" cy="2742895"/>
          </a:xfrm>
          <a:prstGeom prst="rect">
            <a:avLst/>
          </a:prstGeom>
        </p:spPr>
      </p:pic>
      <p:pic>
        <p:nvPicPr>
          <p:cNvPr id="10" name="Picture 9" descr="Text, whiteboard&#10;&#10;Description automatically generated">
            <a:extLst>
              <a:ext uri="{FF2B5EF4-FFF2-40B4-BE49-F238E27FC236}">
                <a16:creationId xmlns:a16="http://schemas.microsoft.com/office/drawing/2014/main" id="{B94236BF-D1B4-81CC-5124-603AD4344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970" y="1309685"/>
            <a:ext cx="3030176" cy="2834026"/>
          </a:xfrm>
          <a:prstGeom prst="rect">
            <a:avLst/>
          </a:prstGeom>
        </p:spPr>
      </p:pic>
      <p:pic>
        <p:nvPicPr>
          <p:cNvPr id="12" name="Picture 11" descr="A picture containing toy&#10;&#10;Description automatically generated">
            <a:extLst>
              <a:ext uri="{FF2B5EF4-FFF2-40B4-BE49-F238E27FC236}">
                <a16:creationId xmlns:a16="http://schemas.microsoft.com/office/drawing/2014/main" id="{296EE2D1-C6C9-E584-4D61-1F91462BA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06" y="1350263"/>
            <a:ext cx="2429922" cy="2429922"/>
          </a:xfrm>
          <a:prstGeom prst="rect">
            <a:avLst/>
          </a:prstGeom>
        </p:spPr>
      </p:pic>
      <p:pic>
        <p:nvPicPr>
          <p:cNvPr id="16" name="Picture 15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A7D8A1D8-9E42-E94B-6A16-36F6C136C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061" y="3949019"/>
            <a:ext cx="2231011" cy="2231011"/>
          </a:xfrm>
          <a:prstGeom prst="rect">
            <a:avLst/>
          </a:prstGeom>
        </p:spPr>
      </p:pic>
      <p:pic>
        <p:nvPicPr>
          <p:cNvPr id="18" name="Picture 17" descr="A black video game console&#10;&#10;Description automatically generated with low confidence">
            <a:extLst>
              <a:ext uri="{FF2B5EF4-FFF2-40B4-BE49-F238E27FC236}">
                <a16:creationId xmlns:a16="http://schemas.microsoft.com/office/drawing/2014/main" id="{2FA5FF32-3DC0-1F75-BCA8-CA18F4CD4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7381" y="3537472"/>
            <a:ext cx="2642558" cy="26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38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Power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4409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Mostly Motor Drivers.</a:t>
            </a:r>
          </a:p>
          <a:p>
            <a:r>
              <a:rPr lang="en-US" sz="2600" dirty="0"/>
              <a:t>Other things like </a:t>
            </a:r>
            <a:r>
              <a:rPr lang="en-US" sz="2600" dirty="0" err="1"/>
              <a:t>LimeLights</a:t>
            </a:r>
            <a:r>
              <a:rPr lang="en-US" sz="2600" dirty="0"/>
              <a:t>.</a:t>
            </a:r>
          </a:p>
          <a:p>
            <a:r>
              <a:rPr lang="en-US" sz="2600" dirty="0"/>
              <a:t>Circuit Breakers 5Amp, 10Amp, 20Amp, 30Amp, and 40Amp.</a:t>
            </a:r>
          </a:p>
          <a:p>
            <a:r>
              <a:rPr lang="en-US" sz="2600" dirty="0"/>
              <a:t>We need to look at each load to figure out the right breaker to use.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25715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 is on my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https://github.com/JimWright4089/FIRSTWorkshops/FRC/2022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50779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Wire Gages.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4409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40Amp breakers need to have 12 gage wires.</a:t>
            </a:r>
          </a:p>
          <a:p>
            <a:r>
              <a:rPr lang="en-US" sz="2600" dirty="0"/>
              <a:t>30Amp breakers 14 gage wires</a:t>
            </a:r>
          </a:p>
          <a:p>
            <a:r>
              <a:rPr lang="en-US" sz="2600" dirty="0"/>
              <a:t>20Amp, and all he regulated devices (other than </a:t>
            </a:r>
            <a:r>
              <a:rPr lang="en-US" sz="2600" dirty="0" err="1"/>
              <a:t>RoboRio</a:t>
            </a:r>
            <a:r>
              <a:rPr lang="en-US" sz="2600" dirty="0"/>
              <a:t>) need 18 gage wires.</a:t>
            </a:r>
          </a:p>
          <a:p>
            <a:r>
              <a:rPr lang="en-US" sz="2600" dirty="0"/>
              <a:t>10Amp, 5Amp, </a:t>
            </a:r>
            <a:r>
              <a:rPr lang="en-US" sz="2600" dirty="0" err="1"/>
              <a:t>RoboRio</a:t>
            </a:r>
            <a:r>
              <a:rPr lang="en-US" sz="2600" dirty="0"/>
              <a:t>, any extra regulated devices 22 gage.</a:t>
            </a:r>
          </a:p>
          <a:p>
            <a:r>
              <a:rPr lang="en-US" sz="2600" dirty="0"/>
              <a:t>Sensor wires can be 28Amp.</a:t>
            </a:r>
          </a:p>
          <a:p>
            <a:r>
              <a:rPr lang="en-US" sz="2600" dirty="0"/>
              <a:t>All of these will use Red for positive, Black for ground.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188377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5V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566235" cy="4195481"/>
          </a:xfrm>
        </p:spPr>
        <p:txBody>
          <a:bodyPr>
            <a:normAutofit/>
          </a:bodyPr>
          <a:lstStyle/>
          <a:p>
            <a:r>
              <a:rPr lang="en-US" sz="2600" dirty="0"/>
              <a:t>Arduinos and Raspberry </a:t>
            </a:r>
            <a:r>
              <a:rPr lang="en-US" sz="2600" dirty="0" err="1"/>
              <a:t>Pis</a:t>
            </a:r>
            <a:r>
              <a:rPr lang="en-US" sz="2600" dirty="0"/>
              <a:t> need to run on the 5V bus. </a:t>
            </a:r>
          </a:p>
          <a:p>
            <a:r>
              <a:rPr lang="en-US" sz="2600" dirty="0"/>
              <a:t>Sources:</a:t>
            </a:r>
          </a:p>
          <a:p>
            <a:pPr lvl="1"/>
            <a:r>
              <a:rPr lang="en-US" sz="2400" dirty="0"/>
              <a:t>Two 1Amp ports on the Voltage Regulator Modules.</a:t>
            </a:r>
          </a:p>
          <a:p>
            <a:pPr lvl="1"/>
            <a:r>
              <a:rPr lang="en-US" sz="2400" dirty="0"/>
              <a:t>Two .250 Amp ports on the VRM as well.</a:t>
            </a:r>
          </a:p>
          <a:p>
            <a:pPr lvl="1"/>
            <a:r>
              <a:rPr lang="en-US" sz="2400" dirty="0" err="1"/>
              <a:t>Pololu</a:t>
            </a:r>
            <a:r>
              <a:rPr lang="en-US" sz="2400" dirty="0"/>
              <a:t> 15 Amp Step down module.</a:t>
            </a:r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8A4DDF27-4EA1-1041-EB2B-F12285278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777" y="1228064"/>
            <a:ext cx="2207754" cy="16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04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The Rules/Pro Tip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R624</a:t>
            </a:r>
          </a:p>
          <a:p>
            <a:pPr lvl="1"/>
            <a:r>
              <a:rPr lang="en-US" sz="1700" dirty="0"/>
              <a:t>All non-SIGNAL LEVEL wiring with a constant polarity (i.e., except for outputs of relay modules, motor controllers, or sensors) shall be color-coded along their entire length from the manufacturer as follows:</a:t>
            </a:r>
          </a:p>
          <a:p>
            <a:pPr lvl="2"/>
            <a:r>
              <a:rPr lang="en-US" sz="1500" dirty="0"/>
              <a:t>A. red, yellow, white, brown, or black-with-stripe on the positive (e.g. +24VDC, +12VDC, +5VDC, etc.) connections</a:t>
            </a:r>
          </a:p>
          <a:p>
            <a:pPr lvl="2"/>
            <a:r>
              <a:rPr lang="en-US" sz="1500" dirty="0"/>
              <a:t>B. black or blue for the common or negative side (-) of the </a:t>
            </a:r>
            <a:r>
              <a:rPr lang="en-US" sz="1500" dirty="0" err="1"/>
              <a:t>connectionsBasically</a:t>
            </a:r>
            <a:r>
              <a:rPr lang="en-US" sz="1500" dirty="0"/>
              <a:t>, the </a:t>
            </a:r>
            <a:r>
              <a:rPr lang="en-US" sz="1500" dirty="0" err="1"/>
              <a:t>RoboRio</a:t>
            </a:r>
            <a:r>
              <a:rPr lang="en-US" sz="1500" dirty="0"/>
              <a:t> </a:t>
            </a:r>
            <a:r>
              <a:rPr lang="en-US" sz="1500" b="1" dirty="0"/>
              <a:t>MUST </a:t>
            </a:r>
            <a:r>
              <a:rPr lang="en-US" sz="1500" dirty="0"/>
              <a:t>controls </a:t>
            </a:r>
            <a:r>
              <a:rPr lang="en-US" sz="1500" b="1" dirty="0"/>
              <a:t>ALL</a:t>
            </a:r>
            <a:r>
              <a:rPr lang="en-US" sz="1500" dirty="0"/>
              <a:t> actuators (even servos).</a:t>
            </a:r>
          </a:p>
          <a:p>
            <a:r>
              <a:rPr lang="en-US" sz="2200" dirty="0"/>
              <a:t>My company (</a:t>
            </a:r>
            <a:r>
              <a:rPr lang="en-US" sz="2200" dirty="0" err="1"/>
              <a:t>Astronics</a:t>
            </a:r>
            <a:r>
              <a:rPr lang="en-US" sz="2200" dirty="0"/>
              <a:t>) has a unwritten rule that, all Aircraft Power (28Volt usually) is Red/Black.  All 5V power is Orange/Black so they don’t mix.</a:t>
            </a:r>
          </a:p>
          <a:p>
            <a:r>
              <a:rPr lang="en-US" sz="2200" dirty="0"/>
              <a:t>I would suggest Yellow/Blue for your 5V power bus.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913657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5V Power Bus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Anderson Quick Connects come in other colors than Red/Black. </a:t>
            </a:r>
          </a:p>
          <a:p>
            <a:pPr lvl="1"/>
            <a:r>
              <a:rPr lang="en-US" sz="2200" dirty="0"/>
              <a:t>https://powerwerx.com/anderson-powerpole-colored-housings</a:t>
            </a:r>
          </a:p>
          <a:p>
            <a:r>
              <a:rPr lang="en-US" sz="2400" dirty="0"/>
              <a:t>Anderson Quick Connect Bus</a:t>
            </a:r>
          </a:p>
          <a:p>
            <a:pPr lvl="1"/>
            <a:r>
              <a:rPr lang="en-US" sz="2200" dirty="0">
                <a:hlinkClick r:id="rId2"/>
              </a:rPr>
              <a:t>https://powerwerx.com/8-position-powerpole-distribution-block</a:t>
            </a:r>
            <a:endParaRPr lang="en-US" sz="2400" dirty="0"/>
          </a:p>
          <a:p>
            <a:r>
              <a:rPr lang="en-US" sz="2200" dirty="0"/>
              <a:t>Terminal Blocks</a:t>
            </a:r>
          </a:p>
          <a:p>
            <a:pPr lvl="1"/>
            <a:r>
              <a:rPr lang="en-US" sz="2000" dirty="0"/>
              <a:t>From McMaster or most local Hardware Stores</a:t>
            </a:r>
          </a:p>
          <a:p>
            <a:pPr lvl="1"/>
            <a:r>
              <a:rPr lang="en-US" sz="2000" dirty="0"/>
              <a:t>McLendon Hardware </a:t>
            </a:r>
            <a:r>
              <a:rPr lang="en-US" sz="2200" dirty="0"/>
              <a:t>has a good selection</a:t>
            </a:r>
          </a:p>
          <a:p>
            <a:r>
              <a:rPr lang="en-US" sz="2600" dirty="0" err="1"/>
              <a:t>Termal</a:t>
            </a:r>
            <a:r>
              <a:rPr lang="en-US" sz="2600" dirty="0"/>
              <a:t> Block Jumpers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8A60F-1224-4D6E-B709-D61CAC7AB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890" y="1385478"/>
            <a:ext cx="2395999" cy="1867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FA53E-9B82-49FC-BB57-460944390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890" y="3429000"/>
            <a:ext cx="2395999" cy="1223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3F6A1-B798-4DD3-A67A-FCAB2EB77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2402" y="4978900"/>
            <a:ext cx="14287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4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Wire Connectors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We would like to use Anderson </a:t>
            </a:r>
            <a:r>
              <a:rPr lang="en-US" sz="2400" dirty="0" err="1"/>
              <a:t>Powerpole</a:t>
            </a:r>
            <a:r>
              <a:rPr lang="en-US" sz="2400" dirty="0"/>
              <a:t> connectors.</a:t>
            </a:r>
          </a:p>
          <a:p>
            <a:r>
              <a:rPr lang="en-US" sz="2400" dirty="0"/>
              <a:t>We also want to connect each load to the same distribution port if we have to rewire the robot at some point.</a:t>
            </a:r>
          </a:p>
          <a:p>
            <a:r>
              <a:rPr lang="en-US" sz="2400" dirty="0"/>
              <a:t>Every port will have a certain color pattern.</a:t>
            </a:r>
          </a:p>
          <a:p>
            <a:r>
              <a:rPr lang="en-US" sz="2400" dirty="0"/>
              <a:t>The load will have the same pattern so people have a visual clue what goes where.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B3EF996D-EFAB-F467-81D7-9536A7573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519" y="2052918"/>
            <a:ext cx="3583963" cy="25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48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TE Con Deutsch Connectors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err="1"/>
              <a:t>Digikey</a:t>
            </a:r>
            <a:r>
              <a:rPr lang="en-US" sz="2400" dirty="0"/>
              <a:t> sells the best selection</a:t>
            </a:r>
          </a:p>
          <a:p>
            <a:r>
              <a:rPr lang="en-US" sz="2400" dirty="0"/>
              <a:t>Part Numbers for the 6 pin.</a:t>
            </a:r>
          </a:p>
          <a:p>
            <a:pPr lvl="1"/>
            <a:r>
              <a:rPr lang="en-US" sz="2200" dirty="0"/>
              <a:t>DT04-6P – Socket Shell</a:t>
            </a:r>
          </a:p>
          <a:p>
            <a:pPr lvl="1"/>
            <a:r>
              <a:rPr lang="en-US" sz="2200" dirty="0"/>
              <a:t>W6P – Wedge Lock</a:t>
            </a:r>
          </a:p>
          <a:p>
            <a:pPr lvl="1"/>
            <a:r>
              <a:rPr lang="en-US" sz="2200" dirty="0"/>
              <a:t>DT06-6S – Plug Shell</a:t>
            </a:r>
          </a:p>
          <a:p>
            <a:pPr lvl="1"/>
            <a:r>
              <a:rPr lang="en-US" sz="2200" dirty="0"/>
              <a:t>W6S – Other Wedge Lock</a:t>
            </a:r>
          </a:p>
          <a:p>
            <a:pPr lvl="1"/>
            <a:r>
              <a:rPr lang="en-US" sz="2200" dirty="0"/>
              <a:t>0462-201-16141 Socket Pin</a:t>
            </a:r>
          </a:p>
          <a:p>
            <a:pPr lvl="1"/>
            <a:r>
              <a:rPr lang="en-US" sz="2200" dirty="0"/>
              <a:t>0460-202-16141 Pin</a:t>
            </a:r>
          </a:p>
          <a:p>
            <a:r>
              <a:rPr lang="en-US" sz="2400" dirty="0"/>
              <a:t>Crimp tool is expensive on </a:t>
            </a:r>
            <a:r>
              <a:rPr lang="en-US" sz="2400" dirty="0" err="1"/>
              <a:t>Digikey</a:t>
            </a:r>
            <a:r>
              <a:rPr lang="en-US" sz="2400" dirty="0"/>
              <a:t>.  Cheaper one:</a:t>
            </a:r>
          </a:p>
          <a:p>
            <a:pPr lvl="1"/>
            <a:r>
              <a:rPr lang="en-US" sz="2200" dirty="0"/>
              <a:t>https://www.customconnectorkits.com/902-499/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79C5D1-C364-428E-860A-C4F5A4AB7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86" y="1537593"/>
            <a:ext cx="2508069" cy="2508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E0F561-8799-4C49-8D11-C9ADA7C5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4150658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2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4409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The CAN bus starts at the </a:t>
            </a:r>
            <a:r>
              <a:rPr lang="en-US" sz="2600" dirty="0" err="1"/>
              <a:t>RoboRio</a:t>
            </a:r>
            <a:r>
              <a:rPr lang="en-US" sz="2600" dirty="0"/>
              <a:t> and ends at the </a:t>
            </a:r>
            <a:r>
              <a:rPr lang="en-US" sz="2600" dirty="0" err="1"/>
              <a:t>Distibution</a:t>
            </a:r>
            <a:r>
              <a:rPr lang="en-US" sz="2600" dirty="0"/>
              <a:t> Board.</a:t>
            </a:r>
          </a:p>
          <a:p>
            <a:r>
              <a:rPr lang="en-US" sz="2600" dirty="0"/>
              <a:t>Motor Drivers and the Pneumatic devices are connected to the bus in between.</a:t>
            </a:r>
          </a:p>
          <a:p>
            <a:r>
              <a:rPr lang="en-US" sz="2600" dirty="0"/>
              <a:t>The CAN bus has a high wire (yellow), and low wire (green).</a:t>
            </a:r>
          </a:p>
          <a:p>
            <a:r>
              <a:rPr lang="en-US" sz="2600" dirty="0"/>
              <a:t>They all chain together.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752346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4409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Everything on the bus needs a unique ID</a:t>
            </a:r>
          </a:p>
          <a:p>
            <a:r>
              <a:rPr lang="en-US" sz="2600" dirty="0"/>
              <a:t>Cross the Road devices are configured with their tool.</a:t>
            </a:r>
          </a:p>
          <a:p>
            <a:r>
              <a:rPr lang="en-US" sz="2600" dirty="0"/>
              <a:t>Rev Robot devices are configured with the Rev Tool.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508726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4409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The electrical team is responsible to document the following:</a:t>
            </a:r>
          </a:p>
          <a:p>
            <a:pPr lvl="1"/>
            <a:r>
              <a:rPr lang="en-US" sz="2400" dirty="0"/>
              <a:t>What devises are on with power port.</a:t>
            </a:r>
          </a:p>
          <a:p>
            <a:pPr lvl="1"/>
            <a:r>
              <a:rPr lang="en-US" sz="2400" dirty="0"/>
              <a:t>What breakers are on </a:t>
            </a:r>
            <a:r>
              <a:rPr lang="en-US" sz="2400"/>
              <a:t>each port</a:t>
            </a:r>
            <a:endParaRPr lang="en-US" sz="2400" dirty="0"/>
          </a:p>
          <a:p>
            <a:pPr lvl="1"/>
            <a:r>
              <a:rPr lang="en-US" sz="2400" dirty="0"/>
              <a:t>The order of the CAN bus.</a:t>
            </a:r>
          </a:p>
          <a:p>
            <a:pPr lvl="1"/>
            <a:r>
              <a:rPr lang="en-US" sz="2400" dirty="0"/>
              <a:t>The CAN ID of each devices.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67472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Basic Electrical Concepts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Three parts to electricity</a:t>
            </a:r>
          </a:p>
          <a:p>
            <a:pPr lvl="1"/>
            <a:r>
              <a:rPr lang="en-US" sz="2400" dirty="0"/>
              <a:t>Voltage, units Volts</a:t>
            </a:r>
          </a:p>
          <a:p>
            <a:pPr lvl="1"/>
            <a:r>
              <a:rPr lang="en-US" sz="2400" dirty="0"/>
              <a:t>Current, units Amps</a:t>
            </a:r>
          </a:p>
          <a:p>
            <a:pPr lvl="1"/>
            <a:r>
              <a:rPr lang="en-US" sz="2400" dirty="0"/>
              <a:t>Resistance, units Ohms</a:t>
            </a:r>
          </a:p>
          <a:p>
            <a:pPr lvl="1"/>
            <a:endParaRPr lang="en-US" sz="2400" dirty="0"/>
          </a:p>
          <a:p>
            <a:r>
              <a:rPr lang="en-US" sz="2600" dirty="0"/>
              <a:t>Other things to worry about</a:t>
            </a:r>
          </a:p>
          <a:p>
            <a:pPr lvl="1"/>
            <a:r>
              <a:rPr lang="en-US" sz="2400" dirty="0"/>
              <a:t>Temperature, units degrees C/F</a:t>
            </a:r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145575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600" dirty="0"/>
              <a:t>You can think of wires like full pipes.</a:t>
            </a:r>
          </a:p>
          <a:p>
            <a:r>
              <a:rPr lang="en-US" sz="2600" dirty="0"/>
              <a:t>Volts are how big the pipe is (the cross area).</a:t>
            </a:r>
          </a:p>
          <a:p>
            <a:r>
              <a:rPr lang="en-US" sz="2600" dirty="0"/>
              <a:t>We have two volt “busses”  </a:t>
            </a:r>
          </a:p>
          <a:p>
            <a:pPr lvl="1"/>
            <a:r>
              <a:rPr lang="en-US" sz="2400" dirty="0"/>
              <a:t>12V is the main “bus”, almost everything is 12V</a:t>
            </a:r>
          </a:p>
          <a:p>
            <a:pPr lvl="1"/>
            <a:r>
              <a:rPr lang="en-US" sz="2400" dirty="0"/>
              <a:t>5V is the logic “bus”, this is offboard computing.</a:t>
            </a:r>
          </a:p>
          <a:p>
            <a:r>
              <a:rPr lang="en-US" sz="2600" dirty="0"/>
              <a:t>Running a 5V device on the 12V will blow the device up.</a:t>
            </a:r>
          </a:p>
          <a:p>
            <a:r>
              <a:rPr lang="en-US" sz="2600" dirty="0"/>
              <a:t>Running a 12V device on the 5V will not turn the thing on.</a:t>
            </a:r>
          </a:p>
        </p:txBody>
      </p:sp>
    </p:spTree>
    <p:extLst>
      <p:ext uri="{BB962C8B-B14F-4D97-AF65-F5344CB8AC3E}">
        <p14:creationId xmlns:p14="http://schemas.microsoft.com/office/powerpoint/2010/main" val="4132275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Current is how hard the pressure is in the pipe.</a:t>
            </a:r>
          </a:p>
          <a:p>
            <a:r>
              <a:rPr lang="en-US" sz="2600" dirty="0"/>
              <a:t>The end of the pipe where the water goes in is called the “source”</a:t>
            </a:r>
          </a:p>
          <a:p>
            <a:r>
              <a:rPr lang="en-US" sz="2600" dirty="0"/>
              <a:t>The end of the pipe where the water flows out is the “sink”</a:t>
            </a:r>
          </a:p>
          <a:p>
            <a:r>
              <a:rPr lang="en-US" sz="2600" dirty="0"/>
              <a:t>In electronics the electrons are actually pulled through the wire.</a:t>
            </a:r>
          </a:p>
          <a:p>
            <a:r>
              <a:rPr lang="en-US" sz="2600" dirty="0"/>
              <a:t>Circuit Breakers are rated in Amps. </a:t>
            </a:r>
          </a:p>
        </p:txBody>
      </p:sp>
    </p:spTree>
    <p:extLst>
      <p:ext uri="{BB962C8B-B14F-4D97-AF65-F5344CB8AC3E}">
        <p14:creationId xmlns:p14="http://schemas.microsoft.com/office/powerpoint/2010/main" val="214490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We tend to not worry about resistance in FRC.</a:t>
            </a:r>
          </a:p>
          <a:p>
            <a:r>
              <a:rPr lang="en-US" sz="2600" dirty="0"/>
              <a:t>The resistance is why the “sink” needs the amount of Amps.</a:t>
            </a:r>
          </a:p>
          <a:p>
            <a:r>
              <a:rPr lang="en-US" sz="2600" dirty="0"/>
              <a:t>The item that causes the resistance is called a ‘load’</a:t>
            </a:r>
          </a:p>
          <a:p>
            <a:r>
              <a:rPr lang="en-US" sz="2600" dirty="0"/>
              <a:t>Motors are an example of a ‘load’.   If a wheel on a motor is spinning on flat ground it will pull X amps.</a:t>
            </a:r>
          </a:p>
          <a:p>
            <a:r>
              <a:rPr lang="en-US" sz="2600" dirty="0"/>
              <a:t>If the wheel climbs a ramp, the amps will rise.</a:t>
            </a:r>
          </a:p>
          <a:p>
            <a:r>
              <a:rPr lang="en-US" sz="2600" dirty="0"/>
              <a:t>You ALWAYS need resistance in a circuit.</a:t>
            </a:r>
          </a:p>
        </p:txBody>
      </p:sp>
    </p:spTree>
    <p:extLst>
      <p:ext uri="{BB962C8B-B14F-4D97-AF65-F5344CB8AC3E}">
        <p14:creationId xmlns:p14="http://schemas.microsoft.com/office/powerpoint/2010/main" val="180928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a load on an electrical schematic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C9A687-539C-2E29-AE92-10BD334A7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2474" y="2052638"/>
            <a:ext cx="5728828" cy="4195762"/>
          </a:xfrm>
        </p:spPr>
      </p:pic>
    </p:spTree>
    <p:extLst>
      <p:ext uri="{BB962C8B-B14F-4D97-AF65-F5344CB8AC3E}">
        <p14:creationId xmlns:p14="http://schemas.microsoft.com/office/powerpoint/2010/main" val="211162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bad drawing of a electrical schematic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7F029-3B0B-661A-0ECB-8AFB241F7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A battery without a resistance, is called depending how many  volts the battery is:</a:t>
            </a:r>
          </a:p>
          <a:p>
            <a:pPr lvl="1"/>
            <a:r>
              <a:rPr lang="en-US" sz="2600" dirty="0"/>
              <a:t>Short circuit</a:t>
            </a:r>
          </a:p>
          <a:p>
            <a:pPr lvl="1"/>
            <a:r>
              <a:rPr lang="en-US" sz="2600" dirty="0"/>
              <a:t>A Short</a:t>
            </a:r>
          </a:p>
          <a:p>
            <a:pPr lvl="1"/>
            <a:r>
              <a:rPr lang="en-US" sz="2600" dirty="0"/>
              <a:t>A Dead Short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FCAC4-75AC-16F7-9BAD-F349CCFEC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095" y="1703832"/>
            <a:ext cx="5604677" cy="44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4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Amp/Hours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amount of capacity of a battery is measured in Amp/Hours.</a:t>
            </a:r>
          </a:p>
          <a:p>
            <a:r>
              <a:rPr lang="en-US" sz="2600" dirty="0"/>
              <a:t>Our FRC battery is 18 Amp/hours.</a:t>
            </a:r>
          </a:p>
          <a:p>
            <a:r>
              <a:rPr lang="en-US" sz="2600" dirty="0"/>
              <a:t>If we have a 1 Amp load, we can run that for 18 hours.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476574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563</TotalTime>
  <Words>1494</Words>
  <Application>Microsoft Office PowerPoint</Application>
  <PresentationFormat>Widescreen</PresentationFormat>
  <Paragraphs>234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Century Gothic</vt:lpstr>
      <vt:lpstr>Wingdings 3</vt:lpstr>
      <vt:lpstr>Ion</vt:lpstr>
      <vt:lpstr>The FRC Electrical System </vt:lpstr>
      <vt:lpstr>This Workshop is on my Github</vt:lpstr>
      <vt:lpstr>Basic Electrical Concepts </vt:lpstr>
      <vt:lpstr>Voltage</vt:lpstr>
      <vt:lpstr>Current</vt:lpstr>
      <vt:lpstr>Resistance</vt:lpstr>
      <vt:lpstr>Drawing a load on an electrical schematic</vt:lpstr>
      <vt:lpstr>A bad drawing of a electrical schematic</vt:lpstr>
      <vt:lpstr>Amp/Hours</vt:lpstr>
      <vt:lpstr>Ground and Positive</vt:lpstr>
      <vt:lpstr>Circuit Breakers and fuses</vt:lpstr>
      <vt:lpstr>The Primary Distribution System</vt:lpstr>
      <vt:lpstr>The Primary Distribution System</vt:lpstr>
      <vt:lpstr>The Primary Distribution System</vt:lpstr>
      <vt:lpstr>Regulated Secondary Power System</vt:lpstr>
      <vt:lpstr>Regulated Secondary Power System</vt:lpstr>
      <vt:lpstr>Regulated Secondary Power System</vt:lpstr>
      <vt:lpstr>Secondary Power System</vt:lpstr>
      <vt:lpstr>Secondary Power System</vt:lpstr>
      <vt:lpstr>Minimum Wire Gages.</vt:lpstr>
      <vt:lpstr>5V bus</vt:lpstr>
      <vt:lpstr>Connecting it into a FRC robot The Rules/Pro Tip </vt:lpstr>
      <vt:lpstr>Connecting it into a FRC robot 5V Power Bus </vt:lpstr>
      <vt:lpstr>Wire Connectors </vt:lpstr>
      <vt:lpstr>Connecting it into a FRC robot TE Con Deutsch Connectors </vt:lpstr>
      <vt:lpstr>CAN bus</vt:lpstr>
      <vt:lpstr>CAN bus</vt:lpstr>
      <vt:lpstr>Engineering Notebook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Arduinos, Jetsons, and PI, OH MY!</dc:title>
  <dc:creator>James Wright</dc:creator>
  <cp:lastModifiedBy>James Wright</cp:lastModifiedBy>
  <cp:revision>38</cp:revision>
  <dcterms:created xsi:type="dcterms:W3CDTF">2019-11-10T01:00:55Z</dcterms:created>
  <dcterms:modified xsi:type="dcterms:W3CDTF">2023-01-12T05:42:38Z</dcterms:modified>
</cp:coreProperties>
</file>